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7D2D-D821-418C-B622-9F55349E448E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0CE11-695D-4E7F-9F5A-0DA9A75D7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33007-25E0-487C-A1A8-BBB216747C28}" type="slidenum">
              <a:rPr lang="en-US"/>
              <a:pPr/>
              <a:t>5</a:t>
            </a:fld>
            <a:endParaRPr lang="en-US"/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70CD4E-8F52-4028-889F-A351012C3984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023C-ADF3-4D53-886A-E9D7B2CE7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70CD4E-8F52-4028-889F-A351012C3984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023C-ADF3-4D53-886A-E9D7B2CE7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650" y="149225"/>
            <a:ext cx="75755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97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997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C1023C-ADF3-4D53-886A-E9D7B2CE7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420" y="214290"/>
            <a:ext cx="8243918" cy="1928826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Welcome UBC Students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SEMINAR: </a:t>
            </a:r>
            <a:r>
              <a:rPr lang="en-US" i="1" dirty="0" smtClean="0">
                <a:solidFill>
                  <a:srgbClr val="FF0000"/>
                </a:solidFill>
                <a:latin typeface="Arial Black" pitchFamily="34" charset="0"/>
              </a:rPr>
              <a:t>My Global Career Skills</a:t>
            </a:r>
            <a:br>
              <a:rPr lang="en-US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400" i="1" dirty="0" smtClean="0">
                <a:solidFill>
                  <a:schemeClr val="tx1"/>
                </a:solidFill>
                <a:latin typeface="Arial Black" pitchFamily="34" charset="0"/>
              </a:rPr>
              <a:t>with Jean-Marc Hachey  &amp;</a:t>
            </a:r>
            <a:br>
              <a:rPr lang="en-US" sz="24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i="1" dirty="0" smtClean="0">
                <a:solidFill>
                  <a:schemeClr val="tx1"/>
                </a:solidFill>
                <a:latin typeface="Arial Black" pitchFamily="34" charset="0"/>
              </a:rPr>
              <a:t>        UBC Sauder School of Business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0734" y="2285992"/>
            <a:ext cx="6280422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/>
            <a:r>
              <a:rPr lang="en-CA" sz="22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Please register BEFORE the start of this seminar for your FREE 12-month subscription to “The BIG Guide Online”</a:t>
            </a:r>
            <a:endParaRPr lang="en-US" dirty="0" smtClean="0"/>
          </a:p>
        </p:txBody>
      </p:sp>
      <p:pic>
        <p:nvPicPr>
          <p:cNvPr id="6" name="Picture 5" descr="JMH-58CU4818_J-High-Resolution.JPG"/>
          <p:cNvPicPr>
            <a:picLocks noChangeAspect="1"/>
          </p:cNvPicPr>
          <p:nvPr/>
        </p:nvPicPr>
        <p:blipFill>
          <a:blip r:embed="rId2" cstate="print"/>
          <a:srcRect t="10401" r="6249" b="20257"/>
          <a:stretch>
            <a:fillRect/>
          </a:stretch>
        </p:blipFill>
        <p:spPr>
          <a:xfrm>
            <a:off x="1291974" y="2285992"/>
            <a:ext cx="1178727" cy="1309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0734" y="3786190"/>
            <a:ext cx="571504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Black" pitchFamily="34" charset="0"/>
              </a:rPr>
              <a:t>STEP ONE</a:t>
            </a:r>
            <a:r>
              <a:rPr lang="en-CA" dirty="0"/>
              <a:t>:</a:t>
            </a:r>
            <a:r>
              <a:rPr lang="en-CA" dirty="0" smtClean="0"/>
              <a:t> Register at </a:t>
            </a:r>
          </a:p>
          <a:p>
            <a:r>
              <a:rPr lang="en-CA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www.WorkingOverseas.com/ubc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CAUTION: You must use your UBC student </a:t>
            </a:r>
            <a:br>
              <a:rPr lang="en-CA" dirty="0" smtClean="0"/>
            </a:br>
            <a:r>
              <a:rPr lang="en-CA" dirty="0" smtClean="0"/>
              <a:t>e-mail address </a:t>
            </a:r>
            <a:r>
              <a:rPr lang="en-CA" sz="1600" dirty="0" smtClean="0"/>
              <a:t>(your-</a:t>
            </a:r>
            <a:r>
              <a:rPr lang="en-CA" sz="1600" dirty="0" err="1" smtClean="0"/>
              <a:t>name@exchange.ubc.edu</a:t>
            </a:r>
            <a:r>
              <a:rPr lang="en-CA" sz="1600" dirty="0" smtClean="0"/>
              <a:t>)</a:t>
            </a:r>
            <a:endParaRPr lang="en-US" dirty="0" smtClean="0"/>
          </a:p>
          <a:p>
            <a:r>
              <a:rPr lang="en-CA" sz="1200" dirty="0" smtClean="0"/>
              <a:t> </a:t>
            </a:r>
            <a:endParaRPr lang="en-US" sz="800" dirty="0" smtClean="0"/>
          </a:p>
          <a:p>
            <a:r>
              <a:rPr lang="en-CA" dirty="0">
                <a:latin typeface="Arial Black" pitchFamily="34" charset="0"/>
              </a:rPr>
              <a:t>STEP TWO:</a:t>
            </a:r>
            <a:r>
              <a:rPr lang="en-CA" dirty="0" smtClean="0">
                <a:latin typeface="Arial Black" pitchFamily="34" charset="0"/>
              </a:rPr>
              <a:t> </a:t>
            </a:r>
            <a:r>
              <a:rPr lang="en-CA" dirty="0" smtClean="0"/>
              <a:t>Go to your e-mail account and retrieve </a:t>
            </a:r>
            <a:br>
              <a:rPr lang="en-CA" dirty="0" smtClean="0"/>
            </a:br>
            <a:r>
              <a:rPr lang="en-CA" dirty="0" smtClean="0"/>
              <a:t>the activation e-mail we have sent you.</a:t>
            </a:r>
          </a:p>
          <a:p>
            <a:endParaRPr lang="en-US" sz="1100" dirty="0" smtClean="0"/>
          </a:p>
          <a:p>
            <a:r>
              <a:rPr lang="en-CA" dirty="0" smtClean="0">
                <a:latin typeface="Arial Black" pitchFamily="34" charset="0"/>
              </a:rPr>
              <a:t>FUTURE LOGINS</a:t>
            </a:r>
            <a:r>
              <a:rPr lang="en-CA" dirty="0" smtClean="0"/>
              <a:t>, go to top of page at</a:t>
            </a:r>
          </a:p>
          <a:p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www.WorkingOverseas.com</a:t>
            </a:r>
            <a:r>
              <a:rPr lang="en-CA" dirty="0" smtClean="0"/>
              <a:t> </a:t>
            </a:r>
            <a:endParaRPr lang="en-US" dirty="0"/>
          </a:p>
        </p:txBody>
      </p:sp>
      <p:pic>
        <p:nvPicPr>
          <p:cNvPr id="9" name="Picture 8" descr="BigGuideOnline-Logo-V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04" y="3656734"/>
            <a:ext cx="2385228" cy="2772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714380"/>
          </a:xfrm>
        </p:spPr>
        <p:txBody>
          <a:bodyPr/>
          <a:lstStyle/>
          <a:p>
            <a:r>
              <a:rPr lang="en-US" dirty="0" smtClean="0"/>
              <a:t>3 Quizzes “My International Experience”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Quiz-Screen-Sh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8564162" cy="5432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714380"/>
          </a:xfrm>
        </p:spPr>
        <p:txBody>
          <a:bodyPr/>
          <a:lstStyle/>
          <a:p>
            <a:r>
              <a:rPr lang="en-US" dirty="0" smtClean="0"/>
              <a:t>My Scorecard: </a:t>
            </a:r>
            <a:r>
              <a:rPr lang="en-US" sz="3200" dirty="0" smtClean="0"/>
              <a:t>“My International Experience”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My-Scorec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86296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15923"/>
            <a:ext cx="7858180" cy="8413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WORKSHOP: </a:t>
            </a:r>
            <a:r>
              <a:rPr lang="en-US" i="1" dirty="0" smtClean="0">
                <a:solidFill>
                  <a:srgbClr val="FF0000"/>
                </a:solidFill>
              </a:rPr>
              <a:t>My International Experience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71744"/>
            <a:ext cx="7972452" cy="3500462"/>
          </a:xfrm>
        </p:spPr>
        <p:txBody>
          <a:bodyPr/>
          <a:lstStyle/>
          <a:p>
            <a:pPr lvl="0"/>
            <a:r>
              <a:rPr lang="en-US" dirty="0" smtClean="0"/>
              <a:t>What two strategies could you undertake to gain international experience (build your global career skills) during the next six months?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/>
              <a:t>One of your two strategies must be about how to gain international experience on campus</a:t>
            </a:r>
            <a:r>
              <a:rPr lang="en-US" dirty="0" smtClean="0"/>
              <a:t>.</a:t>
            </a:r>
          </a:p>
          <a:p>
            <a:pPr lvl="0"/>
            <a:endParaRPr lang="en-US" sz="1400" dirty="0" smtClean="0"/>
          </a:p>
          <a:p>
            <a:r>
              <a:rPr lang="en-US" dirty="0" smtClean="0"/>
              <a:t>Duration: five minutes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785926"/>
            <a:ext cx="75755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Paired Discussion Questions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How To Acquire International Experience</a:t>
            </a:r>
            <a:endParaRPr lang="en-US"/>
          </a:p>
        </p:txBody>
      </p:sp>
      <p:sp>
        <p:nvSpPr>
          <p:cNvPr id="1028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008063"/>
            <a:ext cx="5627687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>
                <a:solidFill>
                  <a:srgbClr val="912743"/>
                </a:solidFill>
              </a:rPr>
              <a:t>At Home While Studying At University</a:t>
            </a:r>
          </a:p>
          <a:p>
            <a:pPr>
              <a:lnSpc>
                <a:spcPct val="90000"/>
              </a:lnSpc>
            </a:pPr>
            <a:r>
              <a:rPr lang="en-CA" sz="1800"/>
              <a:t>Study something international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CA" sz="1800"/>
              <a:t>Join multiethnic student work teams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CA" sz="1800"/>
              <a:t>Target foreign students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Tx/>
              <a:buNone/>
            </a:pPr>
            <a:endParaRPr lang="en-CA" sz="500" b="1">
              <a:solidFill>
                <a:srgbClr val="912743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CA" sz="1800" b="1">
                <a:solidFill>
                  <a:srgbClr val="912743"/>
                </a:solidFill>
              </a:rPr>
              <a:t>Going Abroad While Studying At University</a:t>
            </a:r>
          </a:p>
          <a:p>
            <a:pPr>
              <a:lnSpc>
                <a:spcPct val="90000"/>
              </a:lnSpc>
            </a:pPr>
            <a:r>
              <a:rPr lang="en-CA" sz="1800"/>
              <a:t>Study at least one semester abroad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CA" sz="1800"/>
              <a:t>Apply for international scholarships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CA" sz="1800"/>
              <a:t>Take a gap year off to travel abroad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Tx/>
              <a:buNone/>
            </a:pPr>
            <a:endParaRPr lang="en-CA" sz="500" b="1">
              <a:solidFill>
                <a:srgbClr val="912743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CA" sz="1800" b="1">
                <a:solidFill>
                  <a:srgbClr val="912743"/>
                </a:solidFill>
              </a:rPr>
              <a:t>Gain Professional Experience After Graduation</a:t>
            </a:r>
          </a:p>
          <a:p>
            <a:pPr>
              <a:lnSpc>
                <a:spcPct val="90000"/>
              </a:lnSpc>
            </a:pPr>
            <a:r>
              <a:rPr lang="en-CA" sz="1800"/>
              <a:t>Teach English overseas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CA" sz="1800"/>
              <a:t>Intern abroad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CA" sz="1800"/>
              <a:t>Extend your stay abroad</a:t>
            </a:r>
            <a:br>
              <a:rPr lang="en-CA" sz="1800"/>
            </a:br>
            <a:r>
              <a:rPr lang="en-CA" sz="1800"/>
              <a:t>with junior consulting work</a:t>
            </a:r>
          </a:p>
        </p:txBody>
      </p:sp>
      <p:sp>
        <p:nvSpPr>
          <p:cNvPr id="10281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59338" y="969963"/>
            <a:ext cx="4033837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CA" sz="1800" dirty="0"/>
          </a:p>
          <a:p>
            <a:pPr>
              <a:lnSpc>
                <a:spcPct val="90000"/>
              </a:lnSpc>
            </a:pPr>
            <a:r>
              <a:rPr lang="en-CA" sz="1800" dirty="0"/>
              <a:t>Join international clubs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CA" sz="1800" dirty="0"/>
              <a:t>Network internationally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CA" sz="1800" dirty="0"/>
              <a:t>Develop your international IQ</a:t>
            </a:r>
          </a:p>
          <a:p>
            <a:pPr>
              <a:lnSpc>
                <a:spcPct val="90000"/>
              </a:lnSpc>
            </a:pPr>
            <a:endParaRPr lang="en-CA" sz="1800" dirty="0"/>
          </a:p>
          <a:p>
            <a:pPr>
              <a:lnSpc>
                <a:spcPct val="90000"/>
              </a:lnSpc>
              <a:buFontTx/>
              <a:buNone/>
            </a:pPr>
            <a:endParaRPr lang="en-CA" sz="1000" dirty="0"/>
          </a:p>
          <a:p>
            <a:pPr>
              <a:lnSpc>
                <a:spcPct val="90000"/>
              </a:lnSpc>
            </a:pPr>
            <a:r>
              <a:rPr lang="en-CA" sz="1800" dirty="0"/>
              <a:t>Join short term volunteer program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CA" sz="1800" dirty="0"/>
              <a:t>Attend international conferences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CA" sz="1800" dirty="0"/>
              <a:t>Network while overseas</a:t>
            </a:r>
          </a:p>
          <a:p>
            <a:pPr>
              <a:lnSpc>
                <a:spcPct val="90000"/>
              </a:lnSpc>
              <a:buFontTx/>
              <a:buNone/>
            </a:pPr>
            <a:endParaRPr lang="en-CA" sz="1000" dirty="0"/>
          </a:p>
          <a:p>
            <a:pPr>
              <a:lnSpc>
                <a:spcPct val="90000"/>
              </a:lnSpc>
              <a:buFontTx/>
              <a:buNone/>
            </a:pPr>
            <a:endParaRPr lang="en-CA" sz="1800" dirty="0"/>
          </a:p>
          <a:p>
            <a:pPr>
              <a:lnSpc>
                <a:spcPct val="90000"/>
              </a:lnSpc>
            </a:pPr>
            <a:r>
              <a:rPr lang="en-CA" sz="1800" dirty="0"/>
              <a:t>Learn another language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CA" sz="1800" dirty="0"/>
              <a:t>Backpack for six months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CA" sz="1800" dirty="0"/>
              <a:t>Professional experience </a:t>
            </a:r>
            <a:br>
              <a:rPr lang="en-CA" sz="1800" dirty="0"/>
            </a:br>
            <a:r>
              <a:rPr lang="en-CA" sz="1800" dirty="0"/>
              <a:t>while traveling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386E-8818-4016-9A1B-B753B4886094}" type="slidenum">
              <a:rPr lang="en-US"/>
              <a:pPr/>
              <a:t>5</a:t>
            </a:fld>
            <a:endParaRPr lang="en-US"/>
          </a:p>
        </p:txBody>
      </p:sp>
      <p:pic>
        <p:nvPicPr>
          <p:cNvPr id="1028101" name="Picture 5" descr="j0403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437188"/>
            <a:ext cx="2087563" cy="144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102" name="Picture 6" descr="j03992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37188"/>
            <a:ext cx="1050925" cy="1592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103" name="Picture 7" descr="j04065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4575" y="5437188"/>
            <a:ext cx="2338388" cy="155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104" name="Picture 8" descr="j04003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6188" y="5437188"/>
            <a:ext cx="2093912" cy="144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105" name="Picture 9" descr="Copy of j04009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6125" y="5437188"/>
            <a:ext cx="989013" cy="148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106" name="Picture 10" descr="j04019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6938" y="5437188"/>
            <a:ext cx="2093912" cy="14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099" grpId="0" build="p"/>
      <p:bldP spid="1028100" grpId="0" build="p"/>
    </p:bldLst>
  </p:timing>
</p:sld>
</file>

<file path=ppt/theme/theme1.xml><?xml version="1.0" encoding="utf-8"?>
<a:theme xmlns:a="http://schemas.openxmlformats.org/drawingml/2006/main" name="13_01 Jean-Marc Hachey Template">
  <a:themeElements>
    <a:clrScheme name="13_01 Jean-Marc Hachey Template 4">
      <a:dk1>
        <a:srgbClr val="000000"/>
      </a:dk1>
      <a:lt1>
        <a:srgbClr val="FFFFFF"/>
      </a:lt1>
      <a:dk2>
        <a:srgbClr val="000000"/>
      </a:dk2>
      <a:lt2>
        <a:srgbClr val="F3E7D2"/>
      </a:lt2>
      <a:accent1>
        <a:srgbClr val="32408D"/>
      </a:accent1>
      <a:accent2>
        <a:srgbClr val="B8221F"/>
      </a:accent2>
      <a:accent3>
        <a:srgbClr val="FFFFFF"/>
      </a:accent3>
      <a:accent4>
        <a:srgbClr val="000000"/>
      </a:accent4>
      <a:accent5>
        <a:srgbClr val="ADAFC5"/>
      </a:accent5>
      <a:accent6>
        <a:srgbClr val="A61E1B"/>
      </a:accent6>
      <a:hlink>
        <a:srgbClr val="64BE64"/>
      </a:hlink>
      <a:folHlink>
        <a:srgbClr val="FF9933"/>
      </a:folHlink>
    </a:clrScheme>
    <a:fontScheme name="13_01 Jean-Marc Hachey Templat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60001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60001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3_01 Jean-Marc Hachey Template 1">
        <a:dk1>
          <a:srgbClr val="000000"/>
        </a:dk1>
        <a:lt1>
          <a:srgbClr val="FFFFFF"/>
        </a:lt1>
        <a:dk2>
          <a:srgbClr val="000000"/>
        </a:dk2>
        <a:lt2>
          <a:srgbClr val="F3E7D2"/>
        </a:lt2>
        <a:accent1>
          <a:srgbClr val="C2E4FF"/>
        </a:accent1>
        <a:accent2>
          <a:srgbClr val="B30632"/>
        </a:accent2>
        <a:accent3>
          <a:srgbClr val="FFFFFF"/>
        </a:accent3>
        <a:accent4>
          <a:srgbClr val="000000"/>
        </a:accent4>
        <a:accent5>
          <a:srgbClr val="DDEFFF"/>
        </a:accent5>
        <a:accent6>
          <a:srgbClr val="A2052C"/>
        </a:accent6>
        <a:hlink>
          <a:srgbClr val="CAE3CD"/>
        </a:hlink>
        <a:folHlink>
          <a:srgbClr val="C3D9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01 Jean-Marc Hachey Template 2">
        <a:dk1>
          <a:srgbClr val="000000"/>
        </a:dk1>
        <a:lt1>
          <a:srgbClr val="FFFFFF"/>
        </a:lt1>
        <a:dk2>
          <a:srgbClr val="000000"/>
        </a:dk2>
        <a:lt2>
          <a:srgbClr val="F3E7D2"/>
        </a:lt2>
        <a:accent1>
          <a:srgbClr val="C2E4FF"/>
        </a:accent1>
        <a:accent2>
          <a:srgbClr val="B30632"/>
        </a:accent2>
        <a:accent3>
          <a:srgbClr val="FFFFFF"/>
        </a:accent3>
        <a:accent4>
          <a:srgbClr val="000000"/>
        </a:accent4>
        <a:accent5>
          <a:srgbClr val="DDEFFF"/>
        </a:accent5>
        <a:accent6>
          <a:srgbClr val="A2052C"/>
        </a:accent6>
        <a:hlink>
          <a:srgbClr val="CAE3CD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01 Jean-Marc Hachey Template 3">
        <a:dk1>
          <a:srgbClr val="000000"/>
        </a:dk1>
        <a:lt1>
          <a:srgbClr val="FFFFFF"/>
        </a:lt1>
        <a:dk2>
          <a:srgbClr val="000000"/>
        </a:dk2>
        <a:lt2>
          <a:srgbClr val="F3E7D2"/>
        </a:lt2>
        <a:accent1>
          <a:srgbClr val="4C8FE8"/>
        </a:accent1>
        <a:accent2>
          <a:srgbClr val="B30632"/>
        </a:accent2>
        <a:accent3>
          <a:srgbClr val="FFFFFF"/>
        </a:accent3>
        <a:accent4>
          <a:srgbClr val="000000"/>
        </a:accent4>
        <a:accent5>
          <a:srgbClr val="B2C6F2"/>
        </a:accent5>
        <a:accent6>
          <a:srgbClr val="A2052C"/>
        </a:accent6>
        <a:hlink>
          <a:srgbClr val="64BE64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01 Jean-Marc Hachey Template 4">
        <a:dk1>
          <a:srgbClr val="000000"/>
        </a:dk1>
        <a:lt1>
          <a:srgbClr val="FFFFFF"/>
        </a:lt1>
        <a:dk2>
          <a:srgbClr val="000000"/>
        </a:dk2>
        <a:lt2>
          <a:srgbClr val="F3E7D2"/>
        </a:lt2>
        <a:accent1>
          <a:srgbClr val="32408D"/>
        </a:accent1>
        <a:accent2>
          <a:srgbClr val="B8221F"/>
        </a:accent2>
        <a:accent3>
          <a:srgbClr val="FFFFFF"/>
        </a:accent3>
        <a:accent4>
          <a:srgbClr val="000000"/>
        </a:accent4>
        <a:accent5>
          <a:srgbClr val="ADAFC5"/>
        </a:accent5>
        <a:accent6>
          <a:srgbClr val="A61E1B"/>
        </a:accent6>
        <a:hlink>
          <a:srgbClr val="64BE64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ppt48F.tmp</Template>
  <TotalTime>170</TotalTime>
  <Words>166</Words>
  <Application>Microsoft Office PowerPoint</Application>
  <PresentationFormat>On-screen Show (4:3)</PresentationFormat>
  <Paragraphs>48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13_01 Jean-Marc Hachey Template</vt:lpstr>
      <vt:lpstr>Welcome UBC Students SEMINAR: My Global Career Skills with Jean-Marc Hachey  &amp;         UBC Sauder School of Business</vt:lpstr>
      <vt:lpstr>3 Quizzes “My International Experience”</vt:lpstr>
      <vt:lpstr>My Scorecard: “My International Experience”</vt:lpstr>
      <vt:lpstr>WORKSHOP: My International Experience</vt:lpstr>
      <vt:lpstr>How To Acquire International Experience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UBC Students SEMINAR My Global Career Skills</dc:title>
  <dc:creator> </dc:creator>
  <cp:lastModifiedBy> </cp:lastModifiedBy>
  <cp:revision>17</cp:revision>
  <dcterms:created xsi:type="dcterms:W3CDTF">2010-03-05T20:14:45Z</dcterms:created>
  <dcterms:modified xsi:type="dcterms:W3CDTF">2010-03-30T15:53:31Z</dcterms:modified>
</cp:coreProperties>
</file>